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58" r:id="rId5"/>
    <p:sldId id="262" r:id="rId6"/>
    <p:sldId id="263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5D270-C682-4F2C-A122-E374DEA41127}" v="59" dt="2025-02-16T05:35:3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-630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mita Islam" userId="2f3a00080a117744" providerId="LiveId" clId="{1F6FB064-BB28-4AFF-ACDA-42A685D63C7D}"/>
    <pc:docChg chg="modSld">
      <pc:chgData name="Moumita Islam" userId="2f3a00080a117744" providerId="LiveId" clId="{1F6FB064-BB28-4AFF-ACDA-42A685D63C7D}" dt="2025-02-17T03:21:24.162" v="35" actId="20577"/>
      <pc:docMkLst>
        <pc:docMk/>
      </pc:docMkLst>
      <pc:sldChg chg="modSp mod">
        <pc:chgData name="Moumita Islam" userId="2f3a00080a117744" providerId="LiveId" clId="{1F6FB064-BB28-4AFF-ACDA-42A685D63C7D}" dt="2025-02-17T03:17:59.916" v="4" actId="20577"/>
        <pc:sldMkLst>
          <pc:docMk/>
          <pc:sldMk cId="2689089790" sldId="258"/>
        </pc:sldMkLst>
        <pc:spChg chg="mod">
          <ac:chgData name="Moumita Islam" userId="2f3a00080a117744" providerId="LiveId" clId="{1F6FB064-BB28-4AFF-ACDA-42A685D63C7D}" dt="2025-02-17T03:17:59.916" v="4" actId="20577"/>
          <ac:spMkLst>
            <pc:docMk/>
            <pc:sldMk cId="2689089790" sldId="258"/>
            <ac:spMk id="2" creationId="{9D6A748D-BEEC-43A4-BFF3-B31C0275A5D9}"/>
          </ac:spMkLst>
        </pc:spChg>
      </pc:sldChg>
      <pc:sldChg chg="modSp mod">
        <pc:chgData name="Moumita Islam" userId="2f3a00080a117744" providerId="LiveId" clId="{1F6FB064-BB28-4AFF-ACDA-42A685D63C7D}" dt="2025-02-17T03:18:09.221" v="8" actId="20577"/>
        <pc:sldMkLst>
          <pc:docMk/>
          <pc:sldMk cId="2407099813" sldId="260"/>
        </pc:sldMkLst>
        <pc:spChg chg="mod">
          <ac:chgData name="Moumita Islam" userId="2f3a00080a117744" providerId="LiveId" clId="{1F6FB064-BB28-4AFF-ACDA-42A685D63C7D}" dt="2025-02-17T03:18:09.221" v="8" actId="20577"/>
          <ac:spMkLst>
            <pc:docMk/>
            <pc:sldMk cId="2407099813" sldId="260"/>
            <ac:spMk id="7" creationId="{44FC240A-F878-5E50-F1F3-53C4DB11310F}"/>
          </ac:spMkLst>
        </pc:spChg>
      </pc:sldChg>
      <pc:sldChg chg="modSp mod">
        <pc:chgData name="Moumita Islam" userId="2f3a00080a117744" providerId="LiveId" clId="{1F6FB064-BB28-4AFF-ACDA-42A685D63C7D}" dt="2025-02-17T03:18:24.170" v="17" actId="20577"/>
        <pc:sldMkLst>
          <pc:docMk/>
          <pc:sldMk cId="2310686060" sldId="261"/>
        </pc:sldMkLst>
        <pc:spChg chg="mod">
          <ac:chgData name="Moumita Islam" userId="2f3a00080a117744" providerId="LiveId" clId="{1F6FB064-BB28-4AFF-ACDA-42A685D63C7D}" dt="2025-02-17T03:18:24.170" v="17" actId="20577"/>
          <ac:spMkLst>
            <pc:docMk/>
            <pc:sldMk cId="2310686060" sldId="261"/>
            <ac:spMk id="9" creationId="{09EAD051-9DF7-7D26-0129-D08F1F43D7B5}"/>
          </ac:spMkLst>
        </pc:spChg>
      </pc:sldChg>
      <pc:sldChg chg="modSp mod">
        <pc:chgData name="Moumita Islam" userId="2f3a00080a117744" providerId="LiveId" clId="{1F6FB064-BB28-4AFF-ACDA-42A685D63C7D}" dt="2025-02-17T03:14:05.782" v="0" actId="1036"/>
        <pc:sldMkLst>
          <pc:docMk/>
          <pc:sldMk cId="4014156578" sldId="262"/>
        </pc:sldMkLst>
        <pc:picChg chg="mod">
          <ac:chgData name="Moumita Islam" userId="2f3a00080a117744" providerId="LiveId" clId="{1F6FB064-BB28-4AFF-ACDA-42A685D63C7D}" dt="2025-02-17T03:14:05.782" v="0" actId="1036"/>
          <ac:picMkLst>
            <pc:docMk/>
            <pc:sldMk cId="4014156578" sldId="262"/>
            <ac:picMk id="5" creationId="{FB14156E-3425-59ED-CDAF-8DA6C274043E}"/>
          </ac:picMkLst>
        </pc:picChg>
      </pc:sldChg>
      <pc:sldChg chg="modSp mod">
        <pc:chgData name="Moumita Islam" userId="2f3a00080a117744" providerId="LiveId" clId="{1F6FB064-BB28-4AFF-ACDA-42A685D63C7D}" dt="2025-02-17T03:19:33.801" v="19" actId="20577"/>
        <pc:sldMkLst>
          <pc:docMk/>
          <pc:sldMk cId="388987481" sldId="263"/>
        </pc:sldMkLst>
        <pc:spChg chg="mod">
          <ac:chgData name="Moumita Islam" userId="2f3a00080a117744" providerId="LiveId" clId="{1F6FB064-BB28-4AFF-ACDA-42A685D63C7D}" dt="2025-02-17T03:19:33.801" v="19" actId="20577"/>
          <ac:spMkLst>
            <pc:docMk/>
            <pc:sldMk cId="388987481" sldId="263"/>
            <ac:spMk id="3" creationId="{BF248D64-4768-F452-A17E-DA86E6923F29}"/>
          </ac:spMkLst>
        </pc:spChg>
      </pc:sldChg>
      <pc:sldChg chg="modSp mod">
        <pc:chgData name="Moumita Islam" userId="2f3a00080a117744" providerId="LiveId" clId="{1F6FB064-BB28-4AFF-ACDA-42A685D63C7D}" dt="2025-02-17T03:21:24.162" v="35" actId="20577"/>
        <pc:sldMkLst>
          <pc:docMk/>
          <pc:sldMk cId="2753121370" sldId="265"/>
        </pc:sldMkLst>
        <pc:spChg chg="mod">
          <ac:chgData name="Moumita Islam" userId="2f3a00080a117744" providerId="LiveId" clId="{1F6FB064-BB28-4AFF-ACDA-42A685D63C7D}" dt="2025-02-17T03:21:24.162" v="35" actId="20577"/>
          <ac:spMkLst>
            <pc:docMk/>
            <pc:sldMk cId="2753121370" sldId="265"/>
            <ac:spMk id="9" creationId="{7972AC8D-03FF-2478-1DFA-B01A75511B0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r>
            <a:rPr lang="en-US" dirty="0"/>
            <a:t>“NIKE’S FIND YOUR GREATNESS CAMPAIGN.” –AWARENESS STAGE ANALYSIS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i="1" dirty="0"/>
            <a:t>“Write A Winning Essay – Better Grades With Grammarly”</a:t>
          </a:r>
          <a:r>
            <a:rPr lang="en-US" dirty="0"/>
            <a:t> – </a:t>
          </a:r>
          <a:r>
            <a:rPr lang="en-US" i="1" dirty="0"/>
            <a:t> CONSIDERATION  STAGE ANALYSIS </a:t>
          </a: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“AMAZON KINDLE PAPERWHITE YouTube Pre-Roll Ad ” –  CONVERSION STAGE ANALYSIS.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“NIKE’S FIND YOUR GREATNESS CAMPAIGN.” –AWARENESS STAGE ANALYSIS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i="1" kern="1200" dirty="0"/>
            <a:t>“Write A Winning Essay – Better Grades With Grammarly”</a:t>
          </a:r>
          <a:r>
            <a:rPr lang="en-US" sz="2200" kern="1200" dirty="0"/>
            <a:t> – </a:t>
          </a:r>
          <a:r>
            <a:rPr lang="en-US" sz="2200" i="1" kern="1200" dirty="0"/>
            <a:t> CONSIDERATION  STAGE ANALYSIS </a:t>
          </a:r>
          <a:endParaRPr lang="en-US" sz="2200" kern="1200" dirty="0"/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“AMAZON KINDLE PAPERWHITE YouTube Pre-Roll Ad ” –  CONVERSION STAGE ANALYSIS.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YP9AGtLvR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HVYX8FRSG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5bDvddREc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CA" sz="2800" b="1" dirty="0"/>
              <a:t>Paid Social Advertising Analysis</a:t>
            </a:r>
            <a:br>
              <a:rPr lang="en-CA" sz="28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000" dirty="0"/>
              <a:t>Name: Moumita Islam</a:t>
            </a:r>
            <a:br>
              <a:rPr lang="en-US" sz="2000" dirty="0"/>
            </a:br>
            <a:r>
              <a:rPr lang="en-US" sz="2000" dirty="0"/>
              <a:t>Course: Social Media Marketing</a:t>
            </a:r>
            <a:br>
              <a:rPr lang="en-US" sz="2000" dirty="0"/>
            </a:br>
            <a:r>
              <a:rPr lang="en-US" sz="2000" dirty="0"/>
              <a:t>Date: 02.17.25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A44-5CBD-DD2B-A002-67E737FC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en-CA" dirty="0"/>
              <a:t>Table of 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FC240A-F878-5E50-F1F3-53C4DB11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Ad Title</a:t>
            </a:r>
          </a:p>
          <a:p>
            <a:pPr>
              <a:buFont typeface="+mj-lt"/>
              <a:buAutoNum type="arabicPeriod"/>
            </a:pPr>
            <a:r>
              <a:rPr lang="en-US" dirty="0"/>
              <a:t>Awareness Ad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Consideration Ad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Conversion Ad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9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BB94-3B53-AA6D-2A53-955E2472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>
            <a:normAutofit/>
          </a:bodyPr>
          <a:lstStyle/>
          <a:p>
            <a:r>
              <a:rPr lang="en-CA" dirty="0"/>
              <a:t>Introduction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EAD051-9DF7-7D26-0129-D08F1F43D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dirty="0"/>
              <a:t> Paid Social Advertising Analysis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en-US" sz="1700" dirty="0"/>
              <a:t>Paid social advertising allows brands to target users based on demographics, interests, and </a:t>
            </a:r>
            <a:r>
              <a:rPr lang="en-US" sz="1700" dirty="0" err="1"/>
              <a:t>behaviours</a:t>
            </a:r>
            <a:r>
              <a:rPr lang="en-US" sz="1700" dirty="0"/>
              <a:t>, creating a more personalized experience. This analysis evaluates three paid social ads—each representing a different marketing goal: Awareness, Consideration, and Conversion.</a:t>
            </a: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1068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The Ad Title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1707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DC98-324A-6335-6052-7551AB97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sz="3900" b="1" dirty="0"/>
              <a:t> Awareness Ad Analysis</a:t>
            </a:r>
            <a:br>
              <a:rPr lang="en-US" sz="3900" b="1" dirty="0"/>
            </a:br>
            <a:endParaRPr lang="en-CA" sz="3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885A3-78A5-1D2D-D69A-438907A94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461" y="2076450"/>
            <a:ext cx="5644176" cy="4460537"/>
          </a:xfrm>
        </p:spPr>
        <p:txBody>
          <a:bodyPr anchor="t">
            <a:noAutofit/>
          </a:bodyPr>
          <a:lstStyle/>
          <a:p>
            <a:r>
              <a:rPr lang="en-US" sz="1200" b="1" dirty="0"/>
              <a:t>Company: Nike</a:t>
            </a:r>
          </a:p>
          <a:p>
            <a:r>
              <a:rPr lang="en-US" sz="1200" b="1" dirty="0"/>
              <a:t>Product/Service:</a:t>
            </a:r>
            <a:r>
              <a:rPr lang="en-US" sz="1200" dirty="0"/>
              <a:t> "Find Your Greatness" Campaign</a:t>
            </a:r>
            <a:br>
              <a:rPr lang="en-US" sz="1200" dirty="0"/>
            </a:br>
            <a:r>
              <a:rPr lang="en-US" sz="1200" b="1" dirty="0"/>
              <a:t>Main Message:</a:t>
            </a:r>
            <a:r>
              <a:rPr lang="en-US" sz="1200" dirty="0"/>
              <a:t> "Greatness is not just for the elite—it exists in everyone, everywhere."</a:t>
            </a:r>
            <a:br>
              <a:rPr lang="en-US" sz="1200" dirty="0"/>
            </a:br>
            <a:r>
              <a:rPr lang="en-US" sz="1200" b="1" dirty="0"/>
              <a:t>Call-to-Action (CTA):</a:t>
            </a:r>
            <a:r>
              <a:rPr lang="en-US" sz="1200" dirty="0"/>
              <a:t> No direct product CTA, but an inspirational brand message.</a:t>
            </a:r>
            <a:br>
              <a:rPr lang="en-US" sz="1200" dirty="0"/>
            </a:br>
            <a:r>
              <a:rPr lang="en-US" sz="1200" b="1" dirty="0"/>
              <a:t>Platform &amp; Format:</a:t>
            </a:r>
            <a:r>
              <a:rPr lang="en-US" sz="1200" dirty="0"/>
              <a:t> Multi-platform campaign (TV, YouTube, Social Media, Digital Ads)</a:t>
            </a:r>
          </a:p>
          <a:p>
            <a:r>
              <a:rPr lang="en-US" sz="1200" b="1" dirty="0"/>
              <a:t>Targeting &amp; Effectiveness</a:t>
            </a:r>
          </a:p>
          <a:p>
            <a:r>
              <a:rPr lang="en-US" sz="1200" dirty="0"/>
              <a:t>The campaign aimed to connect with everyday athletes rather than professionals, based on a broad demographic appeal, focusing on individuals interested in personal achievement, fitness, and motivation.</a:t>
            </a:r>
          </a:p>
          <a:p>
            <a:r>
              <a:rPr lang="en-US" sz="1200" b="1" dirty="0"/>
              <a:t>Was the targeting accurate?</a:t>
            </a:r>
            <a:r>
              <a:rPr lang="en-US" sz="1200" dirty="0"/>
              <a:t> Yes, as it resonated with a broad audience, including those who aspire to push their own limits, aligning with Nike’s brand ethos.</a:t>
            </a:r>
          </a:p>
          <a:p>
            <a:r>
              <a:rPr lang="en-US" sz="1200" b="1" dirty="0"/>
              <a:t>Did the ad work?</a:t>
            </a:r>
            <a:br>
              <a:rPr lang="en-US" sz="1200" dirty="0"/>
            </a:br>
            <a:r>
              <a:rPr lang="en-US" sz="1200" dirty="0"/>
              <a:t>✅ </a:t>
            </a:r>
            <a:r>
              <a:rPr lang="en-US" sz="1200" b="1" dirty="0"/>
              <a:t>Emotionally compelling storytelling</a:t>
            </a:r>
            <a:r>
              <a:rPr lang="en-US" sz="1200" dirty="0"/>
              <a:t> that fosters inspiration and motivation.</a:t>
            </a:r>
            <a:br>
              <a:rPr lang="en-US" sz="1200" dirty="0"/>
            </a:br>
            <a:r>
              <a:rPr lang="en-US" sz="1200" dirty="0"/>
              <a:t>✅ </a:t>
            </a:r>
            <a:r>
              <a:rPr lang="en-US" sz="1200" b="1" dirty="0"/>
              <a:t>High reach potential</a:t>
            </a:r>
            <a:r>
              <a:rPr lang="en-US" sz="1200" dirty="0"/>
              <a:t> through multi-channel distribution and global relevance.</a:t>
            </a:r>
            <a:br>
              <a:rPr lang="en-US" sz="1200" dirty="0"/>
            </a:br>
            <a:r>
              <a:rPr lang="en-US" sz="1200" dirty="0"/>
              <a:t>✅ </a:t>
            </a:r>
            <a:r>
              <a:rPr lang="en-US" sz="1200" b="1" dirty="0"/>
              <a:t>Strong brand association</a:t>
            </a:r>
            <a:r>
              <a:rPr lang="en-US" sz="1200" dirty="0"/>
              <a:t> with personal achievement and perseverance. </a:t>
            </a:r>
          </a:p>
          <a:p>
            <a:r>
              <a:rPr lang="en-US" sz="1200" dirty="0"/>
              <a:t>Takeaways</a:t>
            </a:r>
          </a:p>
          <a:p>
            <a:r>
              <a:rPr lang="en-US" sz="1200" dirty="0"/>
              <a:t>This campaign effectively increased </a:t>
            </a:r>
            <a:r>
              <a:rPr lang="en-US" sz="1200" b="1" dirty="0"/>
              <a:t>brand awareness</a:t>
            </a:r>
            <a:r>
              <a:rPr lang="en-US" sz="1200" dirty="0"/>
              <a:t> by positioning Nike as a brand that empowers everyone, not just elite athletes, to find their own greatness.</a:t>
            </a:r>
          </a:p>
          <a:p>
            <a:pPr>
              <a:lnSpc>
                <a:spcPct val="90000"/>
              </a:lnSpc>
            </a:pPr>
            <a:endParaRPr lang="en-CA" sz="1200" dirty="0"/>
          </a:p>
        </p:txBody>
      </p:sp>
      <p:pic>
        <p:nvPicPr>
          <p:cNvPr id="5" name="Online Media 4" title="Nike: Find Your Greatness">
            <a:hlinkClick r:id="" action="ppaction://media"/>
            <a:extLst>
              <a:ext uri="{FF2B5EF4-FFF2-40B4-BE49-F238E27FC236}">
                <a16:creationId xmlns:a16="http://schemas.microsoft.com/office/drawing/2014/main" id="{FB14156E-3425-59ED-CDAF-8DA6C274043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1365" y="2640473"/>
            <a:ext cx="4830763" cy="36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603C-72FE-E988-B8E4-EA162BE0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5" y="107004"/>
            <a:ext cx="10372612" cy="865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Consideration Ad Analysis</a:t>
            </a:r>
            <a:br>
              <a:rPr lang="en-US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8D64-4768-F452-A17E-DA86E6923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2" y="243192"/>
            <a:ext cx="8813259" cy="6371618"/>
          </a:xfrm>
        </p:spPr>
        <p:txBody>
          <a:bodyPr>
            <a:noAutofit/>
          </a:bodyPr>
          <a:lstStyle/>
          <a:p>
            <a:pPr marL="36900" indent="0">
              <a:buNone/>
            </a:pPr>
            <a:endParaRPr lang="en-US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Company:</a:t>
            </a:r>
            <a:r>
              <a:rPr lang="en-US" sz="1100" dirty="0"/>
              <a:t> Grammarly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Product/Service:</a:t>
            </a:r>
            <a:r>
              <a:rPr lang="en-US" sz="1100" dirty="0"/>
              <a:t> AI Writing Assistant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Main Message:</a:t>
            </a:r>
            <a:r>
              <a:rPr lang="en-US" sz="1100" dirty="0"/>
              <a:t> </a:t>
            </a:r>
            <a:r>
              <a:rPr lang="en-US" sz="1100" i="1" dirty="0"/>
              <a:t>"Write A Winning Essay – Better Grades With Grammarly."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Call-to-Action (CTA):</a:t>
            </a:r>
            <a:r>
              <a:rPr lang="en-US" sz="1100" dirty="0"/>
              <a:t> </a:t>
            </a:r>
            <a:r>
              <a:rPr lang="en-US" sz="1100" i="1" dirty="0"/>
              <a:t>"Try for Free"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Platform &amp; Format:</a:t>
            </a:r>
            <a:r>
              <a:rPr lang="en-US" sz="1100" dirty="0"/>
              <a:t> YouTube Video Ad</a:t>
            </a:r>
          </a:p>
          <a:p>
            <a:r>
              <a:rPr lang="en-US" sz="1100" b="1" dirty="0"/>
              <a:t>Targeting &amp; Effectiveness</a:t>
            </a:r>
          </a:p>
          <a:p>
            <a:r>
              <a:rPr lang="en-US" sz="1100" dirty="0"/>
              <a:t> based on student and professional writing needs, academic engagement, and interest in productivity tools.</a:t>
            </a:r>
          </a:p>
          <a:p>
            <a:r>
              <a:rPr lang="en-US" sz="1100" dirty="0"/>
              <a:t> </a:t>
            </a:r>
            <a:r>
              <a:rPr lang="en-US" sz="1100" b="1" dirty="0"/>
              <a:t>Was the targeting accurate?</a:t>
            </a:r>
            <a:r>
              <a:rPr lang="en-US" sz="1100" dirty="0"/>
              <a:t> Yes, as the ad appeals explicitly to individuals looking to improve their writing quality, structure, and grammar for academic success.</a:t>
            </a:r>
          </a:p>
          <a:p>
            <a:r>
              <a:rPr lang="en-US" sz="1100" b="1" dirty="0"/>
              <a:t>Consideration-Stage Impact</a:t>
            </a:r>
          </a:p>
          <a:p>
            <a:r>
              <a:rPr lang="en-US" sz="1100" dirty="0"/>
              <a:t>1️⃣ </a:t>
            </a:r>
            <a:r>
              <a:rPr lang="en-US" sz="1100" b="1" dirty="0"/>
              <a:t>Showcased Product Effectively</a:t>
            </a:r>
            <a:r>
              <a:rPr lang="en-US" sz="1100" dirty="0"/>
              <a:t> – Demonstrates Grammarly’s real-time corrections, AI-powered suggestions, and plagiarism detection.</a:t>
            </a:r>
          </a:p>
          <a:p>
            <a:r>
              <a:rPr lang="en-US" sz="1100" dirty="0"/>
              <a:t>2️⃣ </a:t>
            </a:r>
            <a:r>
              <a:rPr lang="en-US" sz="1100" b="1" dirty="0"/>
              <a:t>Increased Brand Resonance</a:t>
            </a:r>
            <a:r>
              <a:rPr lang="en-US" sz="1100" dirty="0"/>
              <a:t> – Uses storytelling, testimonials, and success stories to build trust.</a:t>
            </a:r>
          </a:p>
          <a:p>
            <a:r>
              <a:rPr lang="en-US" sz="1100" dirty="0"/>
              <a:t>3️⃣ </a:t>
            </a:r>
            <a:r>
              <a:rPr lang="en-US" sz="1100" b="1" dirty="0"/>
              <a:t>Addressed User Pain Points</a:t>
            </a:r>
            <a:r>
              <a:rPr lang="en-US" sz="1100" dirty="0"/>
              <a:t> – Highlights common essay-writing struggles and shows how Grammarly resolves them.</a:t>
            </a:r>
          </a:p>
          <a:p>
            <a:r>
              <a:rPr lang="en-US" sz="1100" dirty="0"/>
              <a:t>4️⃣ </a:t>
            </a:r>
            <a:r>
              <a:rPr lang="en-US" sz="1100" b="1" dirty="0"/>
              <a:t>Clear CTA for Action</a:t>
            </a:r>
            <a:r>
              <a:rPr lang="en-US" sz="1100" dirty="0"/>
              <a:t> – Strong </a:t>
            </a:r>
            <a:r>
              <a:rPr lang="en-US" sz="1100" i="1" dirty="0"/>
              <a:t>“Download for Free"</a:t>
            </a:r>
            <a:r>
              <a:rPr lang="en-US" sz="1100" dirty="0"/>
              <a:t> prompt, reducing onboarding friction.</a:t>
            </a:r>
          </a:p>
          <a:p>
            <a:r>
              <a:rPr lang="en-US" sz="1100" b="1" dirty="0"/>
              <a:t>Did the Ad Work?</a:t>
            </a:r>
          </a:p>
          <a:p>
            <a:r>
              <a:rPr lang="en-US" sz="1100" dirty="0"/>
              <a:t>✔ </a:t>
            </a:r>
            <a:r>
              <a:rPr lang="en-US" sz="1100" b="1" dirty="0"/>
              <a:t>Engaging Demo:</a:t>
            </a:r>
            <a:r>
              <a:rPr lang="en-US" sz="1100" dirty="0"/>
              <a:t> Demonstrated multiple features interactively.</a:t>
            </a:r>
            <a:br>
              <a:rPr lang="en-US" sz="1100" dirty="0"/>
            </a:br>
            <a:r>
              <a:rPr lang="en-US" sz="1100" dirty="0"/>
              <a:t>✔ </a:t>
            </a:r>
            <a:r>
              <a:rPr lang="en-US" sz="1100" b="1" dirty="0"/>
              <a:t>Persuasive CTA:</a:t>
            </a:r>
            <a:r>
              <a:rPr lang="en-US" sz="1100" dirty="0"/>
              <a:t> Encouraged free trial sign-ups with minimal effort.</a:t>
            </a:r>
            <a:br>
              <a:rPr lang="en-US" sz="1100" dirty="0"/>
            </a:br>
            <a:r>
              <a:rPr lang="en-US" sz="1100" dirty="0"/>
              <a:t>✔ </a:t>
            </a:r>
            <a:r>
              <a:rPr lang="en-US" sz="1100" b="1" dirty="0"/>
              <a:t>Aligned with Audience Needs:</a:t>
            </a:r>
            <a:r>
              <a:rPr lang="en-US" sz="1100" dirty="0"/>
              <a:t> Directly targeted students and professionals aiming for better writing.</a:t>
            </a:r>
          </a:p>
          <a:p>
            <a:r>
              <a:rPr lang="en-US" sz="1100" b="1" dirty="0"/>
              <a:t>Key Takeaways</a:t>
            </a:r>
          </a:p>
          <a:p>
            <a:r>
              <a:rPr lang="en-US" sz="1100" dirty="0"/>
              <a:t>1.  </a:t>
            </a:r>
            <a:r>
              <a:rPr lang="en-US" sz="1100" b="1" dirty="0"/>
              <a:t>Highly effective</a:t>
            </a:r>
            <a:r>
              <a:rPr lang="en-US" sz="1100" dirty="0"/>
              <a:t> for the </a:t>
            </a:r>
            <a:r>
              <a:rPr lang="en-US" sz="1100" b="1" dirty="0"/>
              <a:t>consideration stage</a:t>
            </a:r>
            <a:r>
              <a:rPr lang="en-US" sz="1100" dirty="0"/>
              <a:t>, as it differentiates Grammarly from competitors and encourages trial adoption.</a:t>
            </a:r>
            <a:br>
              <a:rPr lang="en-US" sz="1100" dirty="0"/>
            </a:br>
            <a:r>
              <a:rPr lang="en-US" sz="1100" dirty="0"/>
              <a:t>2.  </a:t>
            </a:r>
            <a:r>
              <a:rPr lang="en-US" sz="1100" b="1" dirty="0"/>
              <a:t>Optimized for Engagement &amp; Conversion</a:t>
            </a:r>
            <a:r>
              <a:rPr lang="en-US" sz="1100" dirty="0"/>
              <a:t>, using relatable challenges and compelling storytelling.</a:t>
            </a:r>
            <a:br>
              <a:rPr lang="en-US" sz="1100" dirty="0"/>
            </a:br>
            <a:r>
              <a:rPr lang="en-US" sz="1100" dirty="0"/>
              <a:t>3. </a:t>
            </a:r>
            <a:r>
              <a:rPr lang="en-US" sz="1100" b="1" dirty="0"/>
              <a:t>Potential Improvement:</a:t>
            </a:r>
            <a:r>
              <a:rPr lang="en-US" sz="1100" dirty="0"/>
              <a:t> Adding </a:t>
            </a:r>
            <a:r>
              <a:rPr lang="en-US" sz="1100" b="1" dirty="0"/>
              <a:t>before-and-after essay comparisons</a:t>
            </a:r>
            <a:r>
              <a:rPr lang="en-US" sz="1100" dirty="0"/>
              <a:t> or </a:t>
            </a:r>
            <a:r>
              <a:rPr lang="en-US" sz="1100" b="1" dirty="0"/>
              <a:t>professor endorsements</a:t>
            </a:r>
            <a:r>
              <a:rPr lang="en-US" sz="1100" dirty="0"/>
              <a:t> could enhance credibility.</a:t>
            </a:r>
          </a:p>
          <a:p>
            <a:pPr marL="36900" indent="0">
              <a:buNone/>
            </a:pPr>
            <a:r>
              <a:rPr lang="en-US" sz="1100" dirty="0"/>
              <a:t>.</a:t>
            </a:r>
          </a:p>
          <a:p>
            <a:endParaRPr lang="en-CA" sz="1100" dirty="0"/>
          </a:p>
        </p:txBody>
      </p:sp>
      <p:pic>
        <p:nvPicPr>
          <p:cNvPr id="5" name="Online Media 4" title="Write A Winning Essay | Better Grades With Grammarly">
            <a:hlinkClick r:id="" action="ppaction://media"/>
            <a:extLst>
              <a:ext uri="{FF2B5EF4-FFF2-40B4-BE49-F238E27FC236}">
                <a16:creationId xmlns:a16="http://schemas.microsoft.com/office/drawing/2014/main" id="{2524B0A4-352F-4C0E-742E-96DF5160CA5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96503" y="2743199"/>
            <a:ext cx="2405614" cy="23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603C-72FE-E988-B8E4-EA162BE0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sz="3900" b="1" dirty="0"/>
              <a:t> Consideration Ad Analysis</a:t>
            </a:r>
            <a:br>
              <a:rPr lang="en-US" sz="3900" b="1" dirty="0"/>
            </a:br>
            <a:endParaRPr lang="en-CA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8D64-4768-F452-A17E-DA86E6923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/>
              <a:t>Amazon Kindle Paperwhite – Conversion Stage Analysis</a:t>
            </a:r>
          </a:p>
          <a:p>
            <a:pPr>
              <a:lnSpc>
                <a:spcPct val="100000"/>
              </a:lnSpc>
            </a:pPr>
            <a:r>
              <a:rPr lang="en-US" sz="1200" b="1" dirty="0"/>
              <a:t>Targeting &amp; Effectiveness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✅ </a:t>
            </a:r>
            <a:r>
              <a:rPr lang="en-US" sz="1200" b="1" dirty="0"/>
              <a:t>Accurate targeting</a:t>
            </a:r>
            <a:r>
              <a:rPr lang="en-US" sz="1200" dirty="0"/>
              <a:t> –  e-books and e-readers with strong purchase intent.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✅ </a:t>
            </a:r>
            <a:r>
              <a:rPr lang="en-US" sz="1200" b="1" dirty="0"/>
              <a:t>Strong CTA ( The Price)</a:t>
            </a:r>
            <a:r>
              <a:rPr lang="en-US" sz="1200" dirty="0"/>
              <a:t> – Encourages immediate action, minimizing friction in the buying process.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✅ </a:t>
            </a:r>
            <a:r>
              <a:rPr lang="en-US" sz="1200" b="1" dirty="0"/>
              <a:t>Emotional and practical appeal—</a:t>
            </a:r>
            <a:r>
              <a:rPr lang="en-US" sz="1200" dirty="0"/>
              <a:t>Highlights cozy reading moments and key features (glare-free display, adjustable lighting) to reinforce the Kindle as the best choice.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✅ </a:t>
            </a:r>
            <a:r>
              <a:rPr lang="en-US" sz="1200" b="1" dirty="0"/>
              <a:t>Effective retargeting</a:t>
            </a:r>
            <a:r>
              <a:rPr lang="en-US" sz="1200" dirty="0"/>
              <a:t> – Keeps Kindle top-of-mind by re-engaging a warm audience at the decision stage.</a:t>
            </a:r>
          </a:p>
          <a:p>
            <a:pPr>
              <a:lnSpc>
                <a:spcPct val="100000"/>
              </a:lnSpc>
            </a:pPr>
            <a:r>
              <a:rPr lang="en-US" sz="1200" b="1" dirty="0" err="1"/>
              <a:t>Takeways</a:t>
            </a:r>
            <a:r>
              <a:rPr lang="en-US" sz="1200" b="1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This YouTube Pre-Roll Ad effectively drives conversions by leveraging </a:t>
            </a:r>
            <a:r>
              <a:rPr lang="en-US" sz="1200" b="1" dirty="0"/>
              <a:t>retargeting, strong visuals, and a direct CTA</a:t>
            </a:r>
            <a:r>
              <a:rPr lang="en-US" sz="1200" dirty="0"/>
              <a:t>, making it easy for potential buyers to complete their purchase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en-CA" sz="1200" dirty="0"/>
          </a:p>
        </p:txBody>
      </p:sp>
      <p:pic>
        <p:nvPicPr>
          <p:cNvPr id="14" name="Online Media 13" title="Amazon Kindle Paperwhite Commercial">
            <a:hlinkClick r:id="" action="ppaction://media"/>
            <a:extLst>
              <a:ext uri="{FF2B5EF4-FFF2-40B4-BE49-F238E27FC236}">
                <a16:creationId xmlns:a16="http://schemas.microsoft.com/office/drawing/2014/main" id="{5DB55AA3-9DC4-D83A-8B1F-50B27C9379A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0716" y="2515729"/>
            <a:ext cx="4856841" cy="2744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125D0D-3B4D-3926-0903-3926435F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>
            <a:normAutofit/>
          </a:bodyPr>
          <a:lstStyle/>
          <a:p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72AC8D-03FF-2478-1DFA-B01A75511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This analysis highlights how paid social advertising </a:t>
            </a:r>
            <a:r>
              <a:rPr lang="en-US" sz="1500"/>
              <a:t>effectively conveys messages </a:t>
            </a:r>
            <a:r>
              <a:rPr lang="en-US" sz="1500" dirty="0"/>
              <a:t>based on user </a:t>
            </a:r>
            <a:r>
              <a:rPr lang="en-US" sz="1500" dirty="0" err="1"/>
              <a:t>behaviour</a:t>
            </a:r>
            <a:r>
              <a:rPr lang="en-US" sz="1500" dirty="0"/>
              <a:t> and intent. </a:t>
            </a:r>
            <a:r>
              <a:rPr lang="en-US" sz="1500" b="1" dirty="0"/>
              <a:t>Awareness ads</a:t>
            </a:r>
            <a:r>
              <a:rPr lang="en-US" sz="1500" dirty="0"/>
              <a:t> focus on broad reach and brand recall, </a:t>
            </a:r>
            <a:r>
              <a:rPr lang="en-US" sz="1500" b="1" dirty="0"/>
              <a:t>Consideration ads</a:t>
            </a:r>
            <a:r>
              <a:rPr lang="en-US" sz="1500" dirty="0"/>
              <a:t> drive engagement and lead generation, and </a:t>
            </a:r>
            <a:r>
              <a:rPr lang="en-US" sz="1500" b="1" dirty="0"/>
              <a:t>Conversion ads</a:t>
            </a:r>
            <a:r>
              <a:rPr lang="en-US" sz="1500" dirty="0"/>
              <a:t> target high-intent users ready to purchase. By aligning ad formats, CTAs, and messaging with audience </a:t>
            </a:r>
            <a:r>
              <a:rPr lang="en-US" sz="1500" dirty="0" err="1"/>
              <a:t>behaviour</a:t>
            </a:r>
            <a:r>
              <a:rPr lang="en-US" sz="1500" dirty="0"/>
              <a:t>, brands can optimize their paid social strategies for maximum impact.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5312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6D7E-90EA-3809-792A-171E500D9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/>
          <a:p>
            <a:r>
              <a:rPr lang="en-CA" dirty="0"/>
              <a:t>Thank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ED4A8C-92FF-1C3A-3C9E-F8533CF8E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{EF6577C0-6DDE-4093-B2EC-D550BEA33213}tf12214701_win32</Template>
  <TotalTime>5131</TotalTime>
  <Words>798</Words>
  <Application>Microsoft Office PowerPoint</Application>
  <PresentationFormat>Widescreen</PresentationFormat>
  <Paragraphs>58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Goudy Old Style</vt:lpstr>
      <vt:lpstr>Wingdings 2</vt:lpstr>
      <vt:lpstr>SlateVTI</vt:lpstr>
      <vt:lpstr>Paid Social Advertising Analysis </vt:lpstr>
      <vt:lpstr>Table of content</vt:lpstr>
      <vt:lpstr>Introduction</vt:lpstr>
      <vt:lpstr>The Ad Title</vt:lpstr>
      <vt:lpstr> Awareness Ad Analysis </vt:lpstr>
      <vt:lpstr> Consideration Ad Analysis </vt:lpstr>
      <vt:lpstr> Consideration Ad Analysis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Mahbub Hossain</dc:creator>
  <cp:lastModifiedBy>Moumita Islam</cp:lastModifiedBy>
  <cp:revision>2</cp:revision>
  <cp:lastPrinted>2025-02-17T03:16:52Z</cp:lastPrinted>
  <dcterms:created xsi:type="dcterms:W3CDTF">2025-02-12T16:22:57Z</dcterms:created>
  <dcterms:modified xsi:type="dcterms:W3CDTF">2025-02-17T03:21:24Z</dcterms:modified>
</cp:coreProperties>
</file>